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sldIdLst>
    <p:sldId id="27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0679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4649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1941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883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4332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6655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8291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1693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3543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7110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043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7160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3541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964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11589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125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CA174-7BB0-402F-8ED5-3FC743A9F6EA}" type="datetimeFigureOut">
              <a:rPr lang="es-AR" smtClean="0"/>
              <a:t>26/5/2022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832EDF-8E96-4F88-A45D-9094249BC5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9746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  <p:sldLayoutId id="2147483839" r:id="rId13"/>
    <p:sldLayoutId id="2147483840" r:id="rId14"/>
    <p:sldLayoutId id="2147483841" r:id="rId15"/>
    <p:sldLayoutId id="21474838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486" y="868501"/>
            <a:ext cx="10151451" cy="524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510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523263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Ejemplo: Trámite de Inscripción con relaciones familiares primarias registradas en ANSES</a:t>
            </a:r>
            <a:r>
              <a:rPr lang="es-AR" b="1" dirty="0"/>
              <a:t/>
            </a:r>
            <a:br>
              <a:rPr lang="es-AR" b="1" dirty="0"/>
            </a:br>
            <a:endParaRPr lang="es-AR" dirty="0"/>
          </a:p>
        </p:txBody>
      </p:sp>
      <p:pic>
        <p:nvPicPr>
          <p:cNvPr id="4" name="image9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7334" y="2405743"/>
            <a:ext cx="6918378" cy="3925106"/>
          </a:xfrm>
          <a:prstGeom prst="rect">
            <a:avLst/>
          </a:prstGeom>
        </p:spPr>
      </p:pic>
      <p:pic>
        <p:nvPicPr>
          <p:cNvPr id="4098" name="image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759" y="1948543"/>
            <a:ext cx="313616" cy="297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image1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759" y="3048652"/>
            <a:ext cx="2251475" cy="3282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21920" y="21771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841759" y="2371796"/>
            <a:ext cx="233813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20975" algn="l"/>
              </a:tabLst>
            </a:pPr>
            <a:r>
              <a:rPr kumimoji="0" lang="es-ES" alt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Presionando el icono </a:t>
            </a:r>
            <a:r>
              <a:rPr kumimoji="0" lang="es-ES" altLang="es-A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“Más </a:t>
            </a:r>
            <a:r>
              <a:rPr kumimoji="0" lang="es-ES" altLang="es-AR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Info</a:t>
            </a:r>
            <a:r>
              <a:rPr kumimoji="0" lang="es-ES" altLang="es-A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”</a:t>
            </a:r>
            <a:r>
              <a:rPr kumimoji="0" lang="es-ES" altLang="es-AR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kumimoji="0" lang="es-ES" alt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MT"/>
                <a:cs typeface="Arial MT"/>
              </a:rPr>
              <a:t>accede</a:t>
            </a:r>
            <a:r>
              <a:rPr kumimoji="0" lang="es-ES" alt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 a más datos del CUIL familiar</a:t>
            </a:r>
            <a:endParaRPr kumimoji="0" lang="es-AR" altLang="es-A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20975" algn="l"/>
              </a:tabLst>
            </a:pPr>
            <a:endParaRPr kumimoji="0" lang="es-AR" alt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36220" y="515688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10215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Ejemplo: Trámite de Modificación con relaciones familiares primarias registradas en ANSES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pic>
        <p:nvPicPr>
          <p:cNvPr id="4" name="image10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7334" y="2345937"/>
            <a:ext cx="7049006" cy="3663430"/>
          </a:xfrm>
          <a:prstGeom prst="rect">
            <a:avLst/>
          </a:prstGeom>
        </p:spPr>
      </p:pic>
      <p:pic>
        <p:nvPicPr>
          <p:cNvPr id="3073" name="image1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225" y="3305784"/>
            <a:ext cx="1911340" cy="2786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71931" y="366630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686231" y="66460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7851225" y="2656846"/>
            <a:ext cx="233813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2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20975" algn="l"/>
              </a:tabLst>
            </a:pPr>
            <a:r>
              <a:rPr kumimoji="0" lang="es-ES" alt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Presionando el icono </a:t>
            </a:r>
            <a:r>
              <a:rPr kumimoji="0" lang="es-ES" altLang="es-A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“Más </a:t>
            </a:r>
            <a:r>
              <a:rPr kumimoji="0" lang="es-ES" altLang="es-AR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Info</a:t>
            </a:r>
            <a:r>
              <a:rPr kumimoji="0" lang="es-ES" altLang="es-A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”</a:t>
            </a:r>
            <a:r>
              <a:rPr kumimoji="0" lang="es-ES" altLang="es-AR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kumimoji="0" lang="es-ES" alt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MT"/>
                <a:cs typeface="Arial MT"/>
              </a:rPr>
              <a:t>accede</a:t>
            </a:r>
            <a:r>
              <a:rPr kumimoji="0" lang="es-ES" alt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 a más datos del CUIL familiar</a:t>
            </a:r>
            <a:endParaRPr kumimoji="0" lang="es-AR" altLang="es-A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20975" algn="l"/>
              </a:tabLst>
            </a:pPr>
            <a:endParaRPr kumimoji="0" lang="es-AR" alt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1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225" y="2107105"/>
            <a:ext cx="313616" cy="297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065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69925"/>
            <a:ext cx="8532223" cy="1325563"/>
          </a:xfrm>
        </p:spPr>
        <p:txBody>
          <a:bodyPr>
            <a:normAutofit fontScale="90000"/>
          </a:bodyPr>
          <a:lstStyle/>
          <a:p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Ejemplo: Trámite de Inscripción / Modificación, sin relaciones familiares primarias registradas en ANSES</a:t>
            </a:r>
            <a:r>
              <a:rPr lang="es-AR" b="1" dirty="0"/>
              <a:t/>
            </a:r>
            <a:br>
              <a:rPr lang="es-AR" b="1" dirty="0"/>
            </a:br>
            <a:endParaRPr lang="es-AR" dirty="0"/>
          </a:p>
        </p:txBody>
      </p:sp>
      <p:pic>
        <p:nvPicPr>
          <p:cNvPr id="4" name="image13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6377" y="2538382"/>
            <a:ext cx="6695868" cy="299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749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57011"/>
            <a:ext cx="8166463" cy="1759766"/>
          </a:xfrm>
        </p:spPr>
        <p:txBody>
          <a:bodyPr>
            <a:normAutofit fontScale="90000"/>
          </a:bodyPr>
          <a:lstStyle/>
          <a:p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Accede a la pantalla “Información de Actividad”: 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deberá completar los datos solicitados por la aplicación.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1" y="2696482"/>
            <a:ext cx="4804954" cy="4351338"/>
          </a:xfrm>
        </p:spPr>
        <p:txBody>
          <a:bodyPr/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En el caso de registrarse con Tipo de Efector </a:t>
            </a:r>
            <a:r>
              <a:rPr lang="es-ES" b="1" dirty="0">
                <a:solidFill>
                  <a:schemeClr val="tx1"/>
                </a:solidFill>
              </a:rPr>
              <a:t>“Asociado a Cooperativa de Trabajo”</a:t>
            </a:r>
            <a:r>
              <a:rPr lang="es-ES" dirty="0">
                <a:solidFill>
                  <a:schemeClr val="tx1"/>
                </a:solidFill>
              </a:rPr>
              <a:t> deberá indicar Nro. de Matricula, Nombre de la Cooperativa y Actividad según comprobante de Inscripción ante el Registro Nacional de Efectores de Desarrollo Local y Economía Social.</a:t>
            </a:r>
            <a:endParaRPr lang="es-AR" dirty="0">
              <a:solidFill>
                <a:schemeClr val="tx1"/>
              </a:solidFill>
            </a:endParaRPr>
          </a:p>
          <a:p>
            <a:pPr algn="just"/>
            <a:r>
              <a:rPr lang="es-ES" dirty="0">
                <a:solidFill>
                  <a:schemeClr val="tx1"/>
                </a:solidFill>
              </a:rPr>
              <a:t>Los siguientes datos fueron colocados a modo de </a:t>
            </a:r>
            <a:r>
              <a:rPr lang="es-ES" b="1" dirty="0" smtClean="0">
                <a:solidFill>
                  <a:schemeClr val="tx1"/>
                </a:solidFill>
              </a:rPr>
              <a:t>ejemplo:</a:t>
            </a:r>
            <a:endParaRPr lang="es-AR" b="1" dirty="0">
              <a:solidFill>
                <a:schemeClr val="tx1"/>
              </a:solidFill>
            </a:endParaRPr>
          </a:p>
          <a:p>
            <a:endParaRPr lang="es-AR" dirty="0"/>
          </a:p>
        </p:txBody>
      </p:sp>
      <p:pic>
        <p:nvPicPr>
          <p:cNvPr id="4" name="image14.pn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155" y="2516777"/>
            <a:ext cx="4394079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20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292495" cy="1320800"/>
          </a:xfrm>
        </p:spPr>
        <p:txBody>
          <a:bodyPr>
            <a:normAutofit fontScale="90000"/>
          </a:bodyPr>
          <a:lstStyle/>
          <a:p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Accede a la pantalla “Nivel de Educación”: 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deberá completar los datos solicitados por la aplicación.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pic>
        <p:nvPicPr>
          <p:cNvPr id="4" name="image15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04239" y="2707078"/>
            <a:ext cx="5764401" cy="3763391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00892" y="2337746"/>
            <a:ext cx="6946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 siguientes datos fueron colocados a modo de ejemplo.</a:t>
            </a:r>
            <a:endParaRPr lang="es-A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952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Accederá a la pantalla Cobertura de Salud: 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deberá completar los datos solicitados por la aplicación.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Los siguientes datos fueron colocados a modo de ejemplo.</a:t>
            </a:r>
            <a:endParaRPr lang="es-AR" dirty="0"/>
          </a:p>
          <a:p>
            <a:endParaRPr lang="es-AR" dirty="0"/>
          </a:p>
        </p:txBody>
      </p:sp>
      <p:pic>
        <p:nvPicPr>
          <p:cNvPr id="4" name="image16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75192" y="2702582"/>
            <a:ext cx="6306957" cy="333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885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8313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Accede a pantalla de finalización del trámite. 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Presionar el botón “Guardar el Formulario” a fin de confirmar y registrar la solicitud.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05191"/>
            <a:ext cx="8784771" cy="4351338"/>
          </a:xfrm>
        </p:spPr>
        <p:txBody>
          <a:bodyPr/>
          <a:lstStyle/>
          <a:p>
            <a:pPr algn="just"/>
            <a:r>
              <a:rPr lang="es-ES" b="1" dirty="0"/>
              <a:t>IMPORTANTE: Si este paso no se realiza todos los datos cargados previamente no quedarán registrados quedando sin efecto la solicitud.</a:t>
            </a:r>
            <a:endParaRPr lang="es-AR" dirty="0"/>
          </a:p>
          <a:p>
            <a:endParaRPr lang="es-AR" dirty="0"/>
          </a:p>
        </p:txBody>
      </p:sp>
      <p:pic>
        <p:nvPicPr>
          <p:cNvPr id="4" name="image18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37887" y="3514520"/>
            <a:ext cx="6840945" cy="2285387"/>
          </a:xfrm>
          <a:prstGeom prst="rect">
            <a:avLst/>
          </a:prstGeom>
        </p:spPr>
      </p:pic>
      <p:sp>
        <p:nvSpPr>
          <p:cNvPr id="5" name="Marco 4"/>
          <p:cNvSpPr/>
          <p:nvPr/>
        </p:nvSpPr>
        <p:spPr>
          <a:xfrm>
            <a:off x="3283131" y="5033554"/>
            <a:ext cx="2072640" cy="76635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010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3698" y="980894"/>
            <a:ext cx="8462554" cy="4351338"/>
          </a:xfrm>
        </p:spPr>
        <p:txBody>
          <a:bodyPr/>
          <a:lstStyle/>
          <a:p>
            <a:pPr algn="just"/>
            <a:r>
              <a:rPr lang="es-ES" dirty="0"/>
              <a:t>Finalmente, utilizada la función </a:t>
            </a:r>
            <a:r>
              <a:rPr lang="es-ES" b="1" dirty="0"/>
              <a:t>“Guardar Formulario”, </a:t>
            </a:r>
            <a:r>
              <a:rPr lang="es-ES" dirty="0"/>
              <a:t>la aplicación derivará a la pantalla de inicio indicando en el margen superior de la misma la leyenda “Se ha registrado la solicitud con número: XXXXXXX”. Asimismo, dicho trámite se verificará en el apartado “Solicitudes cargadas en ANSES” donde podrá obtener el comprobante del trámite realizado presionado sobre la opción “Constancia”.</a:t>
            </a:r>
            <a:endParaRPr lang="es-AR" dirty="0"/>
          </a:p>
          <a:p>
            <a:endParaRPr lang="es-AR" dirty="0"/>
          </a:p>
        </p:txBody>
      </p:sp>
      <p:pic>
        <p:nvPicPr>
          <p:cNvPr id="4" name="image19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42049" y="2727234"/>
            <a:ext cx="6039802" cy="3873863"/>
          </a:xfrm>
          <a:prstGeom prst="rect">
            <a:avLst/>
          </a:prstGeom>
        </p:spPr>
      </p:pic>
      <p:sp>
        <p:nvSpPr>
          <p:cNvPr id="2" name="Marco 1"/>
          <p:cNvSpPr/>
          <p:nvPr/>
        </p:nvSpPr>
        <p:spPr>
          <a:xfrm>
            <a:off x="2586446" y="5236438"/>
            <a:ext cx="5007428" cy="964065"/>
          </a:xfrm>
          <a:prstGeom prst="fra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055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7300" y="1025208"/>
            <a:ext cx="8596668" cy="1320800"/>
          </a:xfrm>
        </p:spPr>
        <p:txBody>
          <a:bodyPr>
            <a:normAutofit/>
          </a:bodyPr>
          <a:lstStyle/>
          <a:p>
            <a:r>
              <a:rPr lang="es-ES" sz="3200" b="1" u="sng" dirty="0">
                <a:solidFill>
                  <a:schemeClr val="accent2">
                    <a:lumMod val="75000"/>
                  </a:schemeClr>
                </a:solidFill>
              </a:rPr>
              <a:t>RENUNCIA al MONOTRIBUTO SOCIAL</a:t>
            </a:r>
            <a:r>
              <a:rPr lang="es-AR" sz="3200" b="1" u="sng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AR" sz="3200" b="1" u="sng" dirty="0">
                <a:solidFill>
                  <a:schemeClr val="accent2">
                    <a:lumMod val="75000"/>
                  </a:schemeClr>
                </a:solidFill>
              </a:rPr>
            </a:br>
            <a:endParaRPr lang="es-AR" sz="32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51751"/>
            <a:ext cx="10515600" cy="4351338"/>
          </a:xfrm>
        </p:spPr>
        <p:txBody>
          <a:bodyPr/>
          <a:lstStyle/>
          <a:p>
            <a:pPr lvl="1"/>
            <a:r>
              <a:rPr lang="es-ES" dirty="0"/>
              <a:t>Seleccionar “Renuncia”.</a:t>
            </a:r>
            <a:endParaRPr lang="es-AR" sz="2000" dirty="0"/>
          </a:p>
        </p:txBody>
      </p:sp>
      <p:pic>
        <p:nvPicPr>
          <p:cNvPr id="4" name="image2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88230" y="2422252"/>
            <a:ext cx="6607130" cy="336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955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8965"/>
            <a:ext cx="8601891" cy="1325563"/>
          </a:xfrm>
        </p:spPr>
        <p:txBody>
          <a:bodyPr>
            <a:normAutofit fontScale="90000"/>
          </a:bodyPr>
          <a:lstStyle/>
          <a:p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Accede a pantalla “Solicitud de Renuncia – </a:t>
            </a:r>
            <a:r>
              <a:rPr lang="es-ES" b="1" u="sng" dirty="0" err="1">
                <a:solidFill>
                  <a:schemeClr val="accent2">
                    <a:lumMod val="75000"/>
                  </a:schemeClr>
                </a:solidFill>
              </a:rPr>
              <a:t>Monotributo</a:t>
            </a:r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 Social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”: deberá completar los datos solicitados por la aplicación: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pic>
        <p:nvPicPr>
          <p:cNvPr id="4" name="image21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05175" y="2308633"/>
            <a:ext cx="4236149" cy="417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983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600891" y="186550"/>
            <a:ext cx="9144000" cy="2387600"/>
          </a:xfrm>
        </p:spPr>
        <p:txBody>
          <a:bodyPr/>
          <a:lstStyle/>
          <a:p>
            <a:r>
              <a:rPr lang="es-ES" sz="4800" b="1" u="sng" dirty="0">
                <a:solidFill>
                  <a:schemeClr val="accent2">
                    <a:lumMod val="75000"/>
                  </a:schemeClr>
                </a:solidFill>
              </a:rPr>
              <a:t>INGRESO AL SISTEMA</a:t>
            </a:r>
            <a:r>
              <a:rPr lang="es-AR" b="1" u="sng" dirty="0"/>
              <a:t/>
            </a:r>
            <a:br>
              <a:rPr lang="es-AR" b="1" u="sng" dirty="0"/>
            </a:br>
            <a:endParaRPr lang="es-AR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5098" y="2025787"/>
            <a:ext cx="9144000" cy="1655762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Acceder a través del portal web </a:t>
            </a:r>
            <a:r>
              <a:rPr lang="es-ES" b="1" dirty="0">
                <a:solidFill>
                  <a:schemeClr val="tx1"/>
                </a:solidFill>
              </a:rPr>
              <a:t>MI ANSES </a:t>
            </a:r>
            <a:r>
              <a:rPr lang="es-ES" dirty="0">
                <a:solidFill>
                  <a:schemeClr val="tx1"/>
                </a:solidFill>
              </a:rPr>
              <a:t>con </a:t>
            </a:r>
            <a:r>
              <a:rPr lang="es-ES" b="1" dirty="0">
                <a:solidFill>
                  <a:schemeClr val="tx1"/>
                </a:solidFill>
              </a:rPr>
              <a:t>CUIL y Clave de Seguridad </a:t>
            </a:r>
            <a:r>
              <a:rPr lang="es-ES" b="1" dirty="0" smtClean="0">
                <a:solidFill>
                  <a:schemeClr val="tx1"/>
                </a:solidFill>
              </a:rPr>
              <a:t>Social</a:t>
            </a:r>
            <a:endParaRPr lang="es-AR" dirty="0">
              <a:solidFill>
                <a:schemeClr val="tx1"/>
              </a:solidFill>
            </a:endParaRPr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90878" y="2726781"/>
            <a:ext cx="6391637" cy="3247299"/>
          </a:xfrm>
          <a:prstGeom prst="rect">
            <a:avLst/>
          </a:prstGeom>
        </p:spPr>
      </p:pic>
      <p:sp>
        <p:nvSpPr>
          <p:cNvPr id="5" name="Marco 4"/>
          <p:cNvSpPr/>
          <p:nvPr/>
        </p:nvSpPr>
        <p:spPr>
          <a:xfrm>
            <a:off x="3631473" y="3834180"/>
            <a:ext cx="2194561" cy="128015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187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8965"/>
            <a:ext cx="10515600" cy="1325563"/>
          </a:xfrm>
        </p:spPr>
        <p:txBody>
          <a:bodyPr>
            <a:noAutofit/>
          </a:bodyPr>
          <a:lstStyle/>
          <a:p>
            <a:r>
              <a:rPr lang="es-ES" sz="3200" b="1" u="sng" dirty="0">
                <a:solidFill>
                  <a:schemeClr val="accent2">
                    <a:lumMod val="75000"/>
                  </a:schemeClr>
                </a:solidFill>
              </a:rPr>
              <a:t>Accede a pantalla de finalización del trámite. </a:t>
            </a:r>
            <a:r>
              <a:rPr lang="es-ES" sz="3200" b="1" dirty="0">
                <a:solidFill>
                  <a:schemeClr val="accent2">
                    <a:lumMod val="75000"/>
                  </a:schemeClr>
                </a:solidFill>
              </a:rPr>
              <a:t>Presionar el botón “Guardar el Formulario” a fin de confirmar y registrar la solicitud.</a:t>
            </a:r>
            <a:r>
              <a:rPr lang="es-AR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AR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es-AR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9525" y="2365556"/>
            <a:ext cx="8863149" cy="4351338"/>
          </a:xfrm>
        </p:spPr>
        <p:txBody>
          <a:bodyPr/>
          <a:lstStyle/>
          <a:p>
            <a:pPr algn="just"/>
            <a:r>
              <a:rPr lang="es-ES" b="1" dirty="0"/>
              <a:t>IMPORTANTE: Si este paso no se realiza todos los datos cargados previamente no quedarán registrados quedando sin efecto la solicitud.</a:t>
            </a:r>
            <a:endParaRPr lang="es-AR" dirty="0"/>
          </a:p>
          <a:p>
            <a:endParaRPr lang="es-AR" dirty="0"/>
          </a:p>
        </p:txBody>
      </p:sp>
      <p:pic>
        <p:nvPicPr>
          <p:cNvPr id="4" name="image22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63420" y="3289754"/>
            <a:ext cx="6318431" cy="1883138"/>
          </a:xfrm>
          <a:prstGeom prst="rect">
            <a:avLst/>
          </a:prstGeom>
        </p:spPr>
      </p:pic>
      <p:sp>
        <p:nvSpPr>
          <p:cNvPr id="5" name="Marco 4"/>
          <p:cNvSpPr/>
          <p:nvPr/>
        </p:nvSpPr>
        <p:spPr>
          <a:xfrm>
            <a:off x="2917371" y="4406537"/>
            <a:ext cx="1724298" cy="687977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032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3698" y="980894"/>
            <a:ext cx="8462554" cy="4351338"/>
          </a:xfrm>
        </p:spPr>
        <p:txBody>
          <a:bodyPr/>
          <a:lstStyle/>
          <a:p>
            <a:pPr algn="just"/>
            <a:r>
              <a:rPr lang="es-ES" dirty="0"/>
              <a:t>Finalmente, utilizada la función </a:t>
            </a:r>
            <a:r>
              <a:rPr lang="es-ES" b="1" dirty="0"/>
              <a:t>“Guardar Formulario”, </a:t>
            </a:r>
            <a:r>
              <a:rPr lang="es-ES" dirty="0"/>
              <a:t>la aplicación derivará a la pantalla de inicio indicando en el margen superior de la misma la leyenda “Se ha registrado la solicitud con número: XXXXXXX”. Asimismo, dicho trámite se verificará en el apartado “Solicitudes cargadas en ANSES” donde podrá obtener el comprobante del trámite realizado presionado sobre la opción “Constancia”.</a:t>
            </a:r>
            <a:endParaRPr lang="es-AR" dirty="0"/>
          </a:p>
          <a:p>
            <a:endParaRPr lang="es-AR" dirty="0"/>
          </a:p>
        </p:txBody>
      </p:sp>
      <p:pic>
        <p:nvPicPr>
          <p:cNvPr id="4" name="image19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42049" y="2727234"/>
            <a:ext cx="6039802" cy="3873863"/>
          </a:xfrm>
          <a:prstGeom prst="rect">
            <a:avLst/>
          </a:prstGeom>
        </p:spPr>
      </p:pic>
      <p:sp>
        <p:nvSpPr>
          <p:cNvPr id="2" name="Marco 1"/>
          <p:cNvSpPr/>
          <p:nvPr/>
        </p:nvSpPr>
        <p:spPr>
          <a:xfrm>
            <a:off x="2586446" y="5236438"/>
            <a:ext cx="5007428" cy="964065"/>
          </a:xfrm>
          <a:prstGeom prst="fra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1252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2991" y="481488"/>
            <a:ext cx="8596668" cy="1320800"/>
          </a:xfrm>
        </p:spPr>
        <p:txBody>
          <a:bodyPr>
            <a:noAutofit/>
          </a:bodyPr>
          <a:lstStyle/>
          <a:p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Seleccionar la opción TRABAJO - Solicitud de </a:t>
            </a:r>
            <a:r>
              <a:rPr lang="es-ES" b="1" u="sng" dirty="0" err="1">
                <a:solidFill>
                  <a:schemeClr val="accent2">
                    <a:lumMod val="75000"/>
                  </a:schemeClr>
                </a:solidFill>
              </a:rPr>
              <a:t>Monotributo</a:t>
            </a:r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 Social</a:t>
            </a:r>
            <a:endParaRPr lang="es-AR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image3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33303" y="1802288"/>
            <a:ext cx="6678856" cy="4510178"/>
          </a:xfrm>
          <a:prstGeom prst="rect">
            <a:avLst/>
          </a:prstGeom>
        </p:spPr>
      </p:pic>
      <p:sp>
        <p:nvSpPr>
          <p:cNvPr id="5" name="Marco 4"/>
          <p:cNvSpPr/>
          <p:nvPr/>
        </p:nvSpPr>
        <p:spPr>
          <a:xfrm>
            <a:off x="1402080" y="4846365"/>
            <a:ext cx="2569029" cy="155012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7" name="Marco 6"/>
          <p:cNvSpPr/>
          <p:nvPr/>
        </p:nvSpPr>
        <p:spPr>
          <a:xfrm>
            <a:off x="1852991" y="5817960"/>
            <a:ext cx="1410788" cy="304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080511" y="4661699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1.</a:t>
            </a:r>
            <a:endParaRPr lang="es-AR" dirty="0"/>
          </a:p>
        </p:txBody>
      </p:sp>
      <p:sp>
        <p:nvSpPr>
          <p:cNvPr id="6" name="CuadroTexto 5"/>
          <p:cNvSpPr txBox="1"/>
          <p:nvPr/>
        </p:nvSpPr>
        <p:spPr>
          <a:xfrm>
            <a:off x="1556683" y="5663615"/>
            <a:ext cx="452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2.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59654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407" y="591547"/>
            <a:ext cx="8932816" cy="1768475"/>
          </a:xfrm>
        </p:spPr>
        <p:txBody>
          <a:bodyPr>
            <a:normAutofit fontScale="90000"/>
          </a:bodyPr>
          <a:lstStyle/>
          <a:p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Accederá a pantalla:</a:t>
            </a:r>
            <a:r>
              <a:rPr lang="es-AR" b="1" u="sng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AR" b="1" u="sng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Tipo de tramite: 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donde deberá seleccionar la opción que corresponda al trámite que desea ingresar.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633549" y="2881131"/>
            <a:ext cx="10515600" cy="4351338"/>
          </a:xfrm>
        </p:spPr>
        <p:txBody>
          <a:bodyPr>
            <a:normAutofit/>
          </a:bodyPr>
          <a:lstStyle/>
          <a:p>
            <a:pPr lvl="3" algn="just"/>
            <a:r>
              <a:rPr lang="es-ES" sz="1800" b="1" dirty="0">
                <a:solidFill>
                  <a:schemeClr val="tx1"/>
                </a:solidFill>
              </a:rPr>
              <a:t>Inscripción: </a:t>
            </a:r>
            <a:r>
              <a:rPr lang="es-ES" sz="1800" dirty="0">
                <a:solidFill>
                  <a:schemeClr val="tx1"/>
                </a:solidFill>
              </a:rPr>
              <a:t>deberá utilizar este trámite cuando desee solicitar adherirse al </a:t>
            </a:r>
            <a:r>
              <a:rPr lang="es-ES" sz="1800" dirty="0" err="1">
                <a:solidFill>
                  <a:schemeClr val="tx1"/>
                </a:solidFill>
              </a:rPr>
              <a:t>Monotributo</a:t>
            </a:r>
            <a:r>
              <a:rPr lang="es-ES" sz="1800" dirty="0">
                <a:solidFill>
                  <a:schemeClr val="tx1"/>
                </a:solidFill>
              </a:rPr>
              <a:t> Social. </a:t>
            </a:r>
            <a:endParaRPr lang="es-AR" sz="1800" dirty="0">
              <a:solidFill>
                <a:schemeClr val="tx1"/>
              </a:solidFill>
            </a:endParaRPr>
          </a:p>
          <a:p>
            <a:pPr lvl="3" algn="just"/>
            <a:r>
              <a:rPr lang="es-ES" sz="1800" b="1" dirty="0">
                <a:solidFill>
                  <a:schemeClr val="tx1"/>
                </a:solidFill>
              </a:rPr>
              <a:t>Modificación de Datos: </a:t>
            </a:r>
            <a:r>
              <a:rPr lang="es-ES" sz="1800" dirty="0">
                <a:solidFill>
                  <a:schemeClr val="tx1"/>
                </a:solidFill>
              </a:rPr>
              <a:t>deberá utilizar este trámite cuando usted ya reviste la calidad de </a:t>
            </a:r>
            <a:r>
              <a:rPr lang="es-ES" sz="1800" dirty="0" err="1">
                <a:solidFill>
                  <a:schemeClr val="tx1"/>
                </a:solidFill>
              </a:rPr>
              <a:t>Monotributista</a:t>
            </a:r>
            <a:r>
              <a:rPr lang="es-ES" sz="1800" dirty="0">
                <a:solidFill>
                  <a:schemeClr val="tx1"/>
                </a:solidFill>
              </a:rPr>
              <a:t> Social y desea modificar datos de su inscripción previa con excepción de la Obra Social, cuyo cambio deberá realizarse en la Obra Social a la cual desea adherirse o el mecanismo que establezca la Superintendencia de Servicios de </a:t>
            </a:r>
            <a:r>
              <a:rPr lang="es-ES" sz="1800" dirty="0" smtClean="0">
                <a:solidFill>
                  <a:schemeClr val="tx1"/>
                </a:solidFill>
              </a:rPr>
              <a:t>Salud.</a:t>
            </a:r>
            <a:endParaRPr lang="es-AR" sz="1800" dirty="0" smtClean="0">
              <a:solidFill>
                <a:schemeClr val="tx1"/>
              </a:solidFill>
            </a:endParaRPr>
          </a:p>
          <a:p>
            <a:pPr lvl="3" algn="just"/>
            <a:r>
              <a:rPr lang="es-ES" sz="1800" b="1" dirty="0" smtClean="0">
                <a:solidFill>
                  <a:schemeClr val="tx1"/>
                </a:solidFill>
              </a:rPr>
              <a:t>Renuncia</a:t>
            </a:r>
            <a:r>
              <a:rPr lang="es-ES" sz="1800" b="1" dirty="0">
                <a:solidFill>
                  <a:schemeClr val="tx1"/>
                </a:solidFill>
              </a:rPr>
              <a:t>: </a:t>
            </a:r>
            <a:r>
              <a:rPr lang="es-ES" sz="1800" dirty="0">
                <a:solidFill>
                  <a:schemeClr val="tx1"/>
                </a:solidFill>
              </a:rPr>
              <a:t>deberá utilizar este trámite cuando usted desee renunciar a su inscripción al </a:t>
            </a:r>
            <a:r>
              <a:rPr lang="es-ES" sz="1800" dirty="0" err="1">
                <a:solidFill>
                  <a:schemeClr val="tx1"/>
                </a:solidFill>
              </a:rPr>
              <a:t>Monotributo</a:t>
            </a:r>
            <a:r>
              <a:rPr lang="es-ES" sz="1800" dirty="0">
                <a:solidFill>
                  <a:schemeClr val="tx1"/>
                </a:solidFill>
              </a:rPr>
              <a:t> Social.</a:t>
            </a:r>
            <a:endParaRPr lang="es-A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58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69670" y="888751"/>
            <a:ext cx="9152710" cy="4351338"/>
          </a:xfrm>
        </p:spPr>
        <p:txBody>
          <a:bodyPr/>
          <a:lstStyle/>
          <a:p>
            <a:pPr lvl="3" algn="just"/>
            <a:r>
              <a:rPr lang="es-ES" sz="1800" dirty="0">
                <a:solidFill>
                  <a:schemeClr val="tx1"/>
                </a:solidFill>
              </a:rPr>
              <a:t>Grilla donde se podrá visualizar si registra solicitudes cargadas en ANSES de los trámites realizados oportunamente, pudiendo consultar y descargar la constancia de cada una de las solicitudes listadas. En el caso que no registre solicitudes cargadas a través de este aplicativo se visualizará la siguiente leyenda en pantalla: </a:t>
            </a:r>
            <a:r>
              <a:rPr lang="es-ES" sz="1800" b="1" dirty="0">
                <a:solidFill>
                  <a:schemeClr val="tx1"/>
                </a:solidFill>
              </a:rPr>
              <a:t>“No tiene solicitudes cargadas en las bases de ANSES”</a:t>
            </a:r>
            <a:r>
              <a:rPr lang="es-ES" sz="1800" dirty="0">
                <a:solidFill>
                  <a:schemeClr val="tx1"/>
                </a:solidFill>
              </a:rPr>
              <a:t>.</a:t>
            </a:r>
            <a:endParaRPr lang="es-AR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4" name="image4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1672" y="2933790"/>
            <a:ext cx="5109528" cy="3371216"/>
          </a:xfrm>
          <a:prstGeom prst="rect">
            <a:avLst/>
          </a:prstGeom>
        </p:spPr>
      </p:pic>
      <p:pic>
        <p:nvPicPr>
          <p:cNvPr id="5" name="image5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48490" y="2933790"/>
            <a:ext cx="5185864" cy="3423466"/>
          </a:xfrm>
          <a:prstGeom prst="rect">
            <a:avLst/>
          </a:prstGeom>
        </p:spPr>
      </p:pic>
      <p:sp>
        <p:nvSpPr>
          <p:cNvPr id="2" name="Marco 1"/>
          <p:cNvSpPr/>
          <p:nvPr/>
        </p:nvSpPr>
        <p:spPr>
          <a:xfrm>
            <a:off x="1001486" y="5071506"/>
            <a:ext cx="4066902" cy="1285749"/>
          </a:xfrm>
          <a:prstGeom prst="fra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6" name="Marco 5"/>
          <p:cNvSpPr/>
          <p:nvPr/>
        </p:nvSpPr>
        <p:spPr>
          <a:xfrm>
            <a:off x="6542542" y="5071507"/>
            <a:ext cx="4142875" cy="1146413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396896" y="4989214"/>
            <a:ext cx="22492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Registra solicitud:</a:t>
            </a:r>
            <a:endParaRPr lang="es-AR" sz="1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7819094" y="4989214"/>
            <a:ext cx="22492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No registra solicitud: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1398155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2370" y="974725"/>
            <a:ext cx="8767355" cy="1603012"/>
          </a:xfrm>
        </p:spPr>
        <p:txBody>
          <a:bodyPr>
            <a:normAutofit fontScale="90000"/>
          </a:bodyPr>
          <a:lstStyle/>
          <a:p>
            <a:pPr lvl="0"/>
            <a:r>
              <a:rPr lang="es-ES" b="1" u="sng" dirty="0" smtClean="0">
                <a:solidFill>
                  <a:schemeClr val="accent2">
                    <a:lumMod val="75000"/>
                  </a:schemeClr>
                </a:solidFill>
              </a:rPr>
              <a:t>SOLICITUD de INSCRIPCIÓN </a:t>
            </a:r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o </a:t>
            </a:r>
            <a:r>
              <a:rPr lang="es-ES" b="1" u="sng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ES" b="1" u="sng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b="1" u="sng" dirty="0" smtClean="0">
                <a:solidFill>
                  <a:schemeClr val="accent2">
                    <a:lumMod val="75000"/>
                  </a:schemeClr>
                </a:solidFill>
              </a:rPr>
              <a:t>MODIFICACIÓN</a:t>
            </a:r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u="sng" dirty="0" smtClean="0">
                <a:solidFill>
                  <a:schemeClr val="accent2">
                    <a:lumMod val="75000"/>
                  </a:schemeClr>
                </a:solidFill>
              </a:rPr>
              <a:t>DE DATOS</a:t>
            </a:r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u="sng" dirty="0" smtClean="0">
                <a:solidFill>
                  <a:schemeClr val="accent2">
                    <a:lumMod val="75000"/>
                  </a:schemeClr>
                </a:solidFill>
              </a:rPr>
              <a:t> al MONOTIBUTO SOCIAL</a:t>
            </a:r>
            <a:r>
              <a:rPr lang="es-AR" b="1" dirty="0"/>
              <a:t/>
            </a:r>
            <a:br>
              <a:rPr lang="es-AR" b="1" dirty="0"/>
            </a:br>
            <a:r>
              <a:rPr lang="es-ES" b="1" dirty="0"/>
              <a:t> 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pic>
        <p:nvPicPr>
          <p:cNvPr id="4" name="image6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33976" y="2702084"/>
            <a:ext cx="7549064" cy="28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601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764177" y="1085397"/>
            <a:ext cx="10515600" cy="4351338"/>
          </a:xfrm>
        </p:spPr>
        <p:txBody>
          <a:bodyPr/>
          <a:lstStyle/>
          <a:p>
            <a:pPr lvl="3" algn="just"/>
            <a:r>
              <a:rPr lang="es-ES" sz="1800" dirty="0">
                <a:solidFill>
                  <a:schemeClr val="tx1"/>
                </a:solidFill>
              </a:rPr>
              <a:t>Accede a la pantalla Datos Personales y Domicilio: deberá desplazarse hacia abajo para poder completar todos los campos requeridos, al final de los mismos tendrá la opción de regresar a la pantalla anterior presionando el botón </a:t>
            </a:r>
            <a:r>
              <a:rPr lang="es-ES" sz="1800" b="1" dirty="0">
                <a:solidFill>
                  <a:schemeClr val="tx1"/>
                </a:solidFill>
              </a:rPr>
              <a:t>“</a:t>
            </a:r>
            <a:r>
              <a:rPr lang="es-ES" sz="1800" b="1" dirty="0" smtClean="0">
                <a:solidFill>
                  <a:schemeClr val="tx1"/>
                </a:solidFill>
              </a:rPr>
              <a:t>Anterior” </a:t>
            </a:r>
            <a:r>
              <a:rPr lang="es-ES" sz="1800" dirty="0">
                <a:solidFill>
                  <a:schemeClr val="tx1"/>
                </a:solidFill>
              </a:rPr>
              <a:t>o continuar en la siguiente pantalla presionando el Botón </a:t>
            </a:r>
            <a:r>
              <a:rPr lang="es-ES" sz="1800" b="1" dirty="0">
                <a:solidFill>
                  <a:schemeClr val="tx1"/>
                </a:solidFill>
              </a:rPr>
              <a:t>“Siguiente”.</a:t>
            </a:r>
            <a:endParaRPr lang="es-AR" sz="1800" b="1" dirty="0">
              <a:solidFill>
                <a:schemeClr val="tx1"/>
              </a:solidFill>
            </a:endParaRPr>
          </a:p>
          <a:p>
            <a:endParaRPr lang="es-AR" dirty="0"/>
          </a:p>
        </p:txBody>
      </p:sp>
      <p:pic>
        <p:nvPicPr>
          <p:cNvPr id="4" name="image7.png"/>
          <p:cNvPicPr/>
          <p:nvPr/>
        </p:nvPicPr>
        <p:blipFill rotWithShape="1">
          <a:blip r:embed="rId2" cstate="print"/>
          <a:srcRect l="-359" t="390" r="359" b="51969"/>
          <a:stretch/>
        </p:blipFill>
        <p:spPr>
          <a:xfrm>
            <a:off x="585175" y="2411981"/>
            <a:ext cx="5167517" cy="3875608"/>
          </a:xfrm>
          <a:prstGeom prst="rect">
            <a:avLst/>
          </a:prstGeom>
        </p:spPr>
      </p:pic>
      <p:pic>
        <p:nvPicPr>
          <p:cNvPr id="5" name="image7.png"/>
          <p:cNvPicPr/>
          <p:nvPr/>
        </p:nvPicPr>
        <p:blipFill rotWithShape="1">
          <a:blip r:embed="rId2" cstate="print"/>
          <a:srcRect t="47991" b="-120"/>
          <a:stretch/>
        </p:blipFill>
        <p:spPr>
          <a:xfrm>
            <a:off x="5728674" y="2501763"/>
            <a:ext cx="5514091" cy="3916454"/>
          </a:xfrm>
          <a:prstGeom prst="rect">
            <a:avLst/>
          </a:prstGeom>
        </p:spPr>
      </p:pic>
      <p:sp>
        <p:nvSpPr>
          <p:cNvPr id="2" name="Marco 1"/>
          <p:cNvSpPr/>
          <p:nvPr/>
        </p:nvSpPr>
        <p:spPr>
          <a:xfrm>
            <a:off x="5752692" y="6107404"/>
            <a:ext cx="1275125" cy="42070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65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6166" y="1327955"/>
            <a:ext cx="9263999" cy="4351338"/>
          </a:xfrm>
        </p:spPr>
        <p:txBody>
          <a:bodyPr/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Al presionar </a:t>
            </a:r>
            <a:r>
              <a:rPr lang="es-ES" b="1" dirty="0">
                <a:solidFill>
                  <a:schemeClr val="tx1"/>
                </a:solidFill>
              </a:rPr>
              <a:t>“Siguiente” </a:t>
            </a:r>
            <a:r>
              <a:rPr lang="es-ES" dirty="0">
                <a:solidFill>
                  <a:schemeClr val="tx1"/>
                </a:solidFill>
              </a:rPr>
              <a:t>la aplicación verificará la completitud de los campos que revisten carácter de obligatorios o si los datos han sido ingresados en forma </a:t>
            </a:r>
            <a:r>
              <a:rPr lang="es-ES" dirty="0" smtClean="0">
                <a:solidFill>
                  <a:schemeClr val="tx1"/>
                </a:solidFill>
              </a:rPr>
              <a:t>errónea. </a:t>
            </a:r>
            <a:r>
              <a:rPr lang="es-ES" dirty="0">
                <a:solidFill>
                  <a:schemeClr val="tx1"/>
                </a:solidFill>
              </a:rPr>
              <a:t>Los mensajes asociados a errores detectados se visualizaran en el margen superior de la solicitud.</a:t>
            </a:r>
            <a:endParaRPr lang="es-AR" dirty="0">
              <a:solidFill>
                <a:schemeClr val="tx1"/>
              </a:solidFill>
            </a:endParaRPr>
          </a:p>
          <a:p>
            <a:pPr marL="0" fontAlgn="base"/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93966" y="280416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87228" tIns="58719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2049" name="image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914" y="3150870"/>
            <a:ext cx="7616136" cy="158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12365" y="2804160"/>
            <a:ext cx="5189539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80000"/>
              <a:tabLst/>
            </a:pPr>
            <a:r>
              <a:rPr lang="es-ES" altLang="es-AR" dirty="0" smtClean="0"/>
              <a:t>Ejemplo</a:t>
            </a:r>
            <a:r>
              <a:rPr lang="es-ES" altLang="es-AR" dirty="0"/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AR" sz="12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A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AR" sz="12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A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AR" sz="12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A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AR" sz="12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A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A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AR" dirty="0"/>
              <a:t>Una vez corregidos los campos indicados, presionar </a:t>
            </a:r>
            <a:r>
              <a:rPr lang="es-ES" altLang="es-AR" b="1" dirty="0" smtClean="0"/>
              <a:t>Siguiente</a:t>
            </a:r>
            <a:r>
              <a:rPr lang="es-ES" altLang="es-AR" dirty="0" smtClean="0"/>
              <a:t>.</a:t>
            </a:r>
            <a:endParaRPr kumimoji="0" lang="es-ES" alt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935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9660" y="1260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s-ES" b="1" u="sng" dirty="0">
                <a:solidFill>
                  <a:schemeClr val="accent2">
                    <a:lumMod val="75000"/>
                  </a:schemeClr>
                </a:solidFill>
              </a:rPr>
              <a:t>Accede a pantalla “Detalle del Grupo Familiar”, donde visualizará: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6153" y="1380565"/>
            <a:ext cx="8843682" cy="5477435"/>
          </a:xfrm>
        </p:spPr>
        <p:txBody>
          <a:bodyPr>
            <a:normAutofit fontScale="40000" lnSpcReduction="20000"/>
          </a:bodyPr>
          <a:lstStyle/>
          <a:p>
            <a:pPr marL="342900" lvl="2" indent="-342900" algn="just"/>
            <a:r>
              <a:rPr lang="es-ES" sz="3300" dirty="0">
                <a:solidFill>
                  <a:schemeClr val="tx1"/>
                </a:solidFill>
              </a:rPr>
              <a:t>Leyendas aclaratorias y de declaración jurada.</a:t>
            </a:r>
            <a:endParaRPr lang="es-AR" sz="3300" dirty="0">
              <a:solidFill>
                <a:schemeClr val="tx1"/>
              </a:solidFill>
            </a:endParaRPr>
          </a:p>
          <a:p>
            <a:pPr marL="342900" lvl="2" indent="-342900" algn="just"/>
            <a:r>
              <a:rPr lang="es-ES" sz="3300" dirty="0">
                <a:solidFill>
                  <a:schemeClr val="tx1"/>
                </a:solidFill>
              </a:rPr>
              <a:t>Detalle del Grupo Familiar registrado en ANSES:</a:t>
            </a:r>
            <a:endParaRPr lang="es-AR" sz="3300" dirty="0">
              <a:solidFill>
                <a:schemeClr val="tx1"/>
              </a:solidFill>
            </a:endParaRPr>
          </a:p>
          <a:p>
            <a:pPr marL="342900" lvl="3" indent="-342900" algn="just"/>
            <a:r>
              <a:rPr lang="es-ES" sz="3300" dirty="0">
                <a:solidFill>
                  <a:schemeClr val="tx1"/>
                </a:solidFill>
              </a:rPr>
              <a:t>Si registra información de relaciones familiares primarias en ANSES. Visualizara una grilla con los siguientes datos</a:t>
            </a:r>
            <a:endParaRPr lang="es-AR" sz="3300" dirty="0">
              <a:solidFill>
                <a:schemeClr val="tx1"/>
              </a:solidFill>
            </a:endParaRPr>
          </a:p>
          <a:p>
            <a:pPr marL="342900" lvl="4" indent="-342900" algn="just"/>
            <a:r>
              <a:rPr lang="es-ES" sz="3300" dirty="0">
                <a:solidFill>
                  <a:schemeClr val="tx1"/>
                </a:solidFill>
              </a:rPr>
              <a:t>Mas </a:t>
            </a:r>
            <a:r>
              <a:rPr lang="es-ES" sz="3300" dirty="0" err="1">
                <a:solidFill>
                  <a:schemeClr val="tx1"/>
                </a:solidFill>
              </a:rPr>
              <a:t>info</a:t>
            </a:r>
            <a:r>
              <a:rPr lang="es-ES" sz="3300" dirty="0">
                <a:solidFill>
                  <a:schemeClr val="tx1"/>
                </a:solidFill>
              </a:rPr>
              <a:t>: visualiza CUIL, nombre, Tipo y Nro. de Documento, Fecha de Nacimiento y Sexo.</a:t>
            </a:r>
            <a:endParaRPr lang="es-AR" sz="3300" dirty="0">
              <a:solidFill>
                <a:schemeClr val="tx1"/>
              </a:solidFill>
            </a:endParaRPr>
          </a:p>
          <a:p>
            <a:pPr marL="342900" lvl="4" indent="-342900" algn="just"/>
            <a:r>
              <a:rPr lang="es-ES" sz="3300" dirty="0">
                <a:solidFill>
                  <a:schemeClr val="tx1"/>
                </a:solidFill>
              </a:rPr>
              <a:t>CUIL.</a:t>
            </a:r>
            <a:endParaRPr lang="es-AR" sz="3300" dirty="0">
              <a:solidFill>
                <a:schemeClr val="tx1"/>
              </a:solidFill>
            </a:endParaRPr>
          </a:p>
          <a:p>
            <a:pPr marL="342900" lvl="4" indent="-342900" algn="just"/>
            <a:r>
              <a:rPr lang="es-ES" sz="3300" dirty="0">
                <a:solidFill>
                  <a:schemeClr val="tx1"/>
                </a:solidFill>
              </a:rPr>
              <a:t>Nombre.</a:t>
            </a:r>
            <a:endParaRPr lang="es-AR" sz="3300" dirty="0">
              <a:solidFill>
                <a:schemeClr val="tx1"/>
              </a:solidFill>
            </a:endParaRPr>
          </a:p>
          <a:p>
            <a:pPr marL="342900" lvl="4" indent="-342900" algn="just"/>
            <a:r>
              <a:rPr lang="es-ES" sz="3300" dirty="0">
                <a:solidFill>
                  <a:schemeClr val="tx1"/>
                </a:solidFill>
              </a:rPr>
              <a:t>Relación.</a:t>
            </a:r>
            <a:endParaRPr lang="es-AR" sz="3300" dirty="0">
              <a:solidFill>
                <a:schemeClr val="tx1"/>
              </a:solidFill>
            </a:endParaRPr>
          </a:p>
          <a:p>
            <a:pPr marL="342900" lvl="4" indent="-342900" algn="just"/>
            <a:r>
              <a:rPr lang="es-ES" sz="3300" dirty="0">
                <a:solidFill>
                  <a:schemeClr val="tx1"/>
                </a:solidFill>
              </a:rPr>
              <a:t>Edad.</a:t>
            </a:r>
            <a:endParaRPr lang="es-AR" sz="3300" dirty="0">
              <a:solidFill>
                <a:schemeClr val="tx1"/>
              </a:solidFill>
            </a:endParaRPr>
          </a:p>
          <a:p>
            <a:pPr marL="342900" lvl="4" indent="-342900" algn="just"/>
            <a:r>
              <a:rPr lang="es-ES" sz="3300" dirty="0">
                <a:solidFill>
                  <a:schemeClr val="tx1"/>
                </a:solidFill>
              </a:rPr>
              <a:t>¿Discapacitada/o?: opciones SI y NO.</a:t>
            </a:r>
            <a:endParaRPr lang="es-AR" sz="3300" dirty="0">
              <a:solidFill>
                <a:schemeClr val="tx1"/>
              </a:solidFill>
            </a:endParaRPr>
          </a:p>
          <a:p>
            <a:pPr marL="342900" lvl="4" indent="-342900" algn="just"/>
            <a:r>
              <a:rPr lang="es-ES" sz="3300" dirty="0">
                <a:solidFill>
                  <a:schemeClr val="tx1"/>
                </a:solidFill>
              </a:rPr>
              <a:t>¿Cursa estudios regulares?: opciones SI y NO.</a:t>
            </a:r>
            <a:endParaRPr lang="es-AR" sz="3300" dirty="0">
              <a:solidFill>
                <a:schemeClr val="tx1"/>
              </a:solidFill>
            </a:endParaRPr>
          </a:p>
          <a:p>
            <a:pPr marL="342900" lvl="4" indent="-342900" algn="just"/>
            <a:r>
              <a:rPr lang="es-ES" sz="3300" dirty="0">
                <a:solidFill>
                  <a:schemeClr val="tx1"/>
                </a:solidFill>
              </a:rPr>
              <a:t>Adhiere a la Obra Social: opciones SI y NO.</a:t>
            </a:r>
            <a:endParaRPr lang="es-AR" sz="3300" dirty="0">
              <a:solidFill>
                <a:schemeClr val="tx1"/>
              </a:solidFill>
            </a:endParaRPr>
          </a:p>
          <a:p>
            <a:pPr algn="just"/>
            <a:r>
              <a:rPr lang="es-ES" sz="3300" dirty="0">
                <a:solidFill>
                  <a:schemeClr val="tx1"/>
                </a:solidFill>
              </a:rPr>
              <a:t>Por cada familiar primario visualizado deberá indicar si se registrará como adherente a la obra social. En el caso de indicar </a:t>
            </a:r>
            <a:r>
              <a:rPr lang="es-ES" sz="3300" b="1" dirty="0">
                <a:solidFill>
                  <a:schemeClr val="tx1"/>
                </a:solidFill>
              </a:rPr>
              <a:t>“SI” </a:t>
            </a:r>
            <a:r>
              <a:rPr lang="es-ES" sz="3300" dirty="0">
                <a:solidFill>
                  <a:schemeClr val="tx1"/>
                </a:solidFill>
              </a:rPr>
              <a:t>deberá informar, para los tipos de relación que no sean cónyuge/conviviente, si el CUIL relacionado es o no Discapacitado y si Cursa o no Estudios Regulares.</a:t>
            </a:r>
            <a:endParaRPr lang="es-AR" sz="3300" dirty="0">
              <a:solidFill>
                <a:schemeClr val="tx1"/>
              </a:solidFill>
            </a:endParaRPr>
          </a:p>
          <a:p>
            <a:pPr algn="just"/>
            <a:r>
              <a:rPr lang="es-ES" sz="3300" dirty="0">
                <a:solidFill>
                  <a:schemeClr val="tx1"/>
                </a:solidFill>
              </a:rPr>
              <a:t>Una vez completados todos los datos requeridos presionar en </a:t>
            </a:r>
            <a:r>
              <a:rPr lang="es-ES" sz="3300" b="1" dirty="0">
                <a:solidFill>
                  <a:schemeClr val="tx1"/>
                </a:solidFill>
              </a:rPr>
              <a:t>“Siguiente” </a:t>
            </a:r>
            <a:r>
              <a:rPr lang="es-ES" sz="3300" dirty="0">
                <a:solidFill>
                  <a:schemeClr val="tx1"/>
                </a:solidFill>
              </a:rPr>
              <a:t>para continuar a la siguiente pantalla </a:t>
            </a:r>
            <a:r>
              <a:rPr lang="es-ES" sz="3300" b="1" dirty="0">
                <a:solidFill>
                  <a:schemeClr val="tx1"/>
                </a:solidFill>
              </a:rPr>
              <a:t>“Información de Actividad”.</a:t>
            </a:r>
          </a:p>
          <a:p>
            <a:pPr algn="just"/>
            <a:r>
              <a:rPr lang="es-ES" sz="3300" dirty="0">
                <a:solidFill>
                  <a:schemeClr val="tx1"/>
                </a:solidFill>
              </a:rPr>
              <a:t>Si no registra información de relaciones familiares primarias en ANSES visualiza mensaje indicativo: </a:t>
            </a:r>
            <a:r>
              <a:rPr lang="es-ES" sz="3300" b="1" dirty="0">
                <a:solidFill>
                  <a:schemeClr val="tx1"/>
                </a:solidFill>
              </a:rPr>
              <a:t>“No posee relaciones familiares del grupo primario registradas en ANSES, si desea adherir a un miembro de su grupo familiar primario deberá registrar la relación familiar previamente en ANSES, presentando la documentación requerida”</a:t>
            </a:r>
            <a:r>
              <a:rPr lang="es-ES" sz="3300" dirty="0">
                <a:solidFill>
                  <a:schemeClr val="tx1"/>
                </a:solidFill>
              </a:rPr>
              <a:t>, si desea continuar deberá presionar </a:t>
            </a:r>
            <a:r>
              <a:rPr lang="es-ES" sz="3300" b="1" dirty="0">
                <a:solidFill>
                  <a:schemeClr val="tx1"/>
                </a:solidFill>
              </a:rPr>
              <a:t>“Siguiente” </a:t>
            </a:r>
            <a:r>
              <a:rPr lang="es-ES" sz="3300" dirty="0">
                <a:solidFill>
                  <a:schemeClr val="tx1"/>
                </a:solidFill>
              </a:rPr>
              <a:t>para continuar a la siguiente pantalla “Información de Actividad”.</a:t>
            </a:r>
            <a:endParaRPr lang="es-AR" sz="3300" dirty="0">
              <a:solidFill>
                <a:schemeClr val="tx1"/>
              </a:solidFill>
            </a:endParaRPr>
          </a:p>
          <a:p>
            <a:endParaRPr lang="es-AR" sz="3300" dirty="0">
              <a:solidFill>
                <a:schemeClr val="tx1"/>
              </a:solidFill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350488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Faceta</Template>
  <TotalTime>154</TotalTime>
  <Words>1010</Words>
  <Application>Microsoft Office PowerPoint</Application>
  <PresentationFormat>Panorámica</PresentationFormat>
  <Paragraphs>62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6" baseType="lpstr">
      <vt:lpstr>Arial</vt:lpstr>
      <vt:lpstr>Arial MT</vt:lpstr>
      <vt:lpstr>Trebuchet MS</vt:lpstr>
      <vt:lpstr>Wingdings 3</vt:lpstr>
      <vt:lpstr>Faceta</vt:lpstr>
      <vt:lpstr>Presentación de PowerPoint</vt:lpstr>
      <vt:lpstr>INGRESO AL SISTEMA </vt:lpstr>
      <vt:lpstr>Seleccionar la opción TRABAJO - Solicitud de Monotributo Social</vt:lpstr>
      <vt:lpstr>Accederá a pantalla: Tipo de tramite: donde deberá seleccionar la opción que corresponda al trámite que desea ingresar. </vt:lpstr>
      <vt:lpstr>Presentación de PowerPoint</vt:lpstr>
      <vt:lpstr>SOLICITUD de INSCRIPCIÓN o  MODIFICACIÓN DE DATOS  al MONOTIBUTO SOCIAL   </vt:lpstr>
      <vt:lpstr>Presentación de PowerPoint</vt:lpstr>
      <vt:lpstr>Presentación de PowerPoint</vt:lpstr>
      <vt:lpstr>Accede a pantalla “Detalle del Grupo Familiar”, donde visualizará: </vt:lpstr>
      <vt:lpstr>Ejemplo: Trámite de Inscripción con relaciones familiares primarias registradas en ANSES </vt:lpstr>
      <vt:lpstr>Ejemplo: Trámite de Modificación con relaciones familiares primarias registradas en ANSES </vt:lpstr>
      <vt:lpstr>Ejemplo: Trámite de Inscripción / Modificación, sin relaciones familiares primarias registradas en ANSES </vt:lpstr>
      <vt:lpstr>Accede a la pantalla “Información de Actividad”: deberá completar los datos solicitados por la aplicación. </vt:lpstr>
      <vt:lpstr>Accede a la pantalla “Nivel de Educación”: deberá completar los datos solicitados por la aplicación. </vt:lpstr>
      <vt:lpstr>Accederá a la pantalla Cobertura de Salud: deberá completar los datos solicitados por la aplicación. </vt:lpstr>
      <vt:lpstr>Accede a pantalla de finalización del trámite. Presionar el botón “Guardar el Formulario” a fin de confirmar y registrar la solicitud. </vt:lpstr>
      <vt:lpstr>Presentación de PowerPoint</vt:lpstr>
      <vt:lpstr>RENUNCIA al MONOTRIBUTO SOCIAL </vt:lpstr>
      <vt:lpstr>Accede a pantalla “Solicitud de Renuncia – Monotributo Social”: deberá completar los datos solicitados por la aplicación: </vt:lpstr>
      <vt:lpstr>Accede a pantalla de finalización del trámite. Presionar el botón “Guardar el Formulario” a fin de confirmar y registrar la solicitud.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INGRESO AL SISTEMA</dc:title>
  <dc:creator>maticolanero1@outlook.com</dc:creator>
  <cp:lastModifiedBy>Ian</cp:lastModifiedBy>
  <cp:revision>17</cp:revision>
  <dcterms:created xsi:type="dcterms:W3CDTF">2022-05-13T22:16:59Z</dcterms:created>
  <dcterms:modified xsi:type="dcterms:W3CDTF">2022-05-26T19:39:53Z</dcterms:modified>
</cp:coreProperties>
</file>